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0" r:id="rId2"/>
    <p:sldId id="257" r:id="rId3"/>
    <p:sldId id="263" r:id="rId4"/>
    <p:sldId id="268" r:id="rId5"/>
    <p:sldId id="264" r:id="rId6"/>
    <p:sldId id="271" r:id="rId7"/>
    <p:sldId id="270" r:id="rId8"/>
    <p:sldId id="272" r:id="rId9"/>
    <p:sldId id="265" r:id="rId10"/>
    <p:sldId id="262" r:id="rId11"/>
    <p:sldId id="269" r:id="rId12"/>
    <p:sldId id="274" r:id="rId13"/>
    <p:sldId id="273" r:id="rId14"/>
  </p:sldIdLst>
  <p:sldSz cx="12169775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642" y="78"/>
      </p:cViewPr>
      <p:guideLst>
        <p:guide orient="horz" pos="2160"/>
        <p:guide pos="383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9AA90F-94D8-4EFB-8421-AC429AE392B0}" type="datetimeFigureOut">
              <a:rPr lang="ru-RU" smtClean="0"/>
              <a:t>14.01.2021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643A2C-587B-4737-B2A3-8E70D41EAE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6805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643A2C-587B-4737-B2A3-8E70D41EAE5C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94689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643A2C-587B-4737-B2A3-8E70D41EAE5C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39127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1" b="86273"/>
          <a:stretch>
            <a:fillRect/>
          </a:stretch>
        </p:blipFill>
        <p:spPr bwMode="auto">
          <a:xfrm>
            <a:off x="-13325" y="3473"/>
            <a:ext cx="12183100" cy="90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0866"/>
            <a:ext cx="12163074" cy="6017133"/>
          </a:xfrm>
          <a:prstGeom prst="rect">
            <a:avLst/>
          </a:prstGeom>
        </p:spPr>
      </p:pic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14.01.2021</a:t>
            </a:fld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10952797" y="6473952"/>
            <a:ext cx="101009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7902" y="5876925"/>
            <a:ext cx="2273300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одзаголовок 4"/>
          <p:cNvSpPr txBox="1">
            <a:spLocks/>
          </p:cNvSpPr>
          <p:nvPr userDrawn="1"/>
        </p:nvSpPr>
        <p:spPr>
          <a:xfrm>
            <a:off x="632708" y="1268760"/>
            <a:ext cx="11116936" cy="3672408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Городской экспертно-консультативный </a:t>
            </a:r>
          </a:p>
          <a:p>
            <a:pPr marL="0" indent="0" algn="ctr">
              <a:buNone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 родительской общественности </a:t>
            </a:r>
          </a:p>
          <a:p>
            <a:pPr marL="0" indent="0" algn="ctr">
              <a:buNone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Департаменте образования 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города Москвы</a:t>
            </a:r>
          </a:p>
          <a:p>
            <a:pPr marL="0" indent="0" algn="ctr">
              <a:buNone/>
            </a:pPr>
            <a:endParaRPr lang="ru-RU" sz="3800" b="1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Комиссия по профилактике негативных проявлений среди обучающихся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7381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489" y="273050"/>
            <a:ext cx="400377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58044" y="273051"/>
            <a:ext cx="680324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489" y="1435101"/>
            <a:ext cx="400377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5361" y="4800600"/>
            <a:ext cx="730186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5361" y="612775"/>
            <a:ext cx="730186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5361" y="5367338"/>
            <a:ext cx="730186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23087" y="274639"/>
            <a:ext cx="2738199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8489" y="274639"/>
            <a:ext cx="8011769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5" name="Рисунок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1" b="86273"/>
          <a:stretch>
            <a:fillRect/>
          </a:stretch>
        </p:blipFill>
        <p:spPr bwMode="auto">
          <a:xfrm>
            <a:off x="-13325" y="3473"/>
            <a:ext cx="12183100" cy="90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40866"/>
            <a:ext cx="12163074" cy="6017133"/>
          </a:xfrm>
          <a:prstGeom prst="rect">
            <a:avLst/>
          </a:prstGeom>
        </p:spPr>
      </p:pic>
      <p:pic>
        <p:nvPicPr>
          <p:cNvPr id="7" name="Picture 9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7872" y="5918963"/>
            <a:ext cx="2274207" cy="980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7678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2733" y="2130426"/>
            <a:ext cx="10344309" cy="1470025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5466" y="3886200"/>
            <a:ext cx="8518843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1328" y="4406901"/>
            <a:ext cx="10344309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1328" y="2906713"/>
            <a:ext cx="10344309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8489" y="1600201"/>
            <a:ext cx="537498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86302" y="1600201"/>
            <a:ext cx="537498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8489" y="1535113"/>
            <a:ext cx="537709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8489" y="2174875"/>
            <a:ext cx="537709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2077" y="1535113"/>
            <a:ext cx="537921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82077" y="2174875"/>
            <a:ext cx="537921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10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1" b="86273"/>
          <a:stretch>
            <a:fillRect/>
          </a:stretch>
        </p:blipFill>
        <p:spPr bwMode="auto">
          <a:xfrm>
            <a:off x="-13325" y="3473"/>
            <a:ext cx="12183100" cy="90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1826" y="-14372"/>
            <a:ext cx="1095279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8489" y="1600201"/>
            <a:ext cx="1095279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8489" y="6356351"/>
            <a:ext cx="28396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58007" y="6356351"/>
            <a:ext cx="3853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21672" y="6356351"/>
            <a:ext cx="28396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9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5568" y="5877152"/>
            <a:ext cx="2274207" cy="980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0" y="929990"/>
            <a:ext cx="12156449" cy="3672408"/>
          </a:xfrm>
        </p:spPr>
        <p:txBody>
          <a:bodyPr>
            <a:normAutofit/>
          </a:bodyPr>
          <a:lstStyle/>
          <a:p>
            <a:pPr lvl="0" algn="ctr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Городской экспертно-консультативный совет родительской общественности при Департаменте образования города Москвы</a:t>
            </a:r>
          </a:p>
          <a:p>
            <a:endParaRPr lang="ru-RU" sz="4800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92067" y="6209332"/>
            <a:ext cx="378847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</p:txBody>
      </p:sp>
      <p:pic>
        <p:nvPicPr>
          <p:cNvPr id="7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1" b="86273"/>
          <a:stretch>
            <a:fillRect/>
          </a:stretch>
        </p:blipFill>
        <p:spPr bwMode="auto">
          <a:xfrm>
            <a:off x="-13325" y="3473"/>
            <a:ext cx="12169775" cy="90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3" t="1702" r="2142" b="11150"/>
          <a:stretch/>
        </p:blipFill>
        <p:spPr>
          <a:xfrm>
            <a:off x="3371262" y="2204864"/>
            <a:ext cx="5400600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157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265638"/>
            <a:ext cx="12169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Как правильно накачать и сдуть тюбинг</a:t>
            </a:r>
            <a:endParaRPr lang="ru-RU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5433" y="2060848"/>
            <a:ext cx="8496944" cy="4693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Инструкция, как правильно накачать тюбинг:</a:t>
            </a:r>
            <a:endParaRPr lang="ru-RU" sz="23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3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расстелить </a:t>
            </a:r>
            <a:r>
              <a:rPr lang="ru-RU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чехол, выбрав ровную </a:t>
            </a:r>
            <a:r>
              <a:rPr lang="ru-RU" sz="23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поверхность;</a:t>
            </a:r>
            <a:endParaRPr lang="ru-RU" sz="23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3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азместить </a:t>
            </a:r>
            <a:r>
              <a:rPr lang="ru-RU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камеру так, чтобы клапан размещался внутрь и </a:t>
            </a:r>
            <a:r>
              <a:rPr lang="ru-RU" sz="23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книзу;</a:t>
            </a:r>
            <a:endParaRPr lang="ru-RU" sz="23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3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накачивать</a:t>
            </a:r>
            <a:r>
              <a:rPr lang="ru-RU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пока камера полностью не заполнит футляр.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3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отключить </a:t>
            </a:r>
            <a:r>
              <a:rPr lang="ru-RU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насос, проконтролировать непроницаемость клапана. Обязательно закрыть его или зашнуровать</a:t>
            </a:r>
            <a:r>
              <a:rPr lang="ru-RU" sz="23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300" b="1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Инструкция, как сдуть тюбинг в домашних условиях: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катания нужно немного выжать воздух, поскольку, попадая с мороза в теплую квартиру, он может разорвать камеру;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выпустить воздух удобнее, если вставить в клапан иголку от насоса и слегка </a:t>
            </a:r>
            <a:r>
              <a:rPr lang="ru-RU" sz="23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надавить</a:t>
            </a:r>
            <a:endParaRPr lang="ru-RU" sz="23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8541" y="1070910"/>
            <a:ext cx="113926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Безопасность катающегося напрямую зависит от того, правильно ли накачен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тюб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Что нужно знать о том, как надуть или сдуть тюбинг? 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1191" y="2093903"/>
            <a:ext cx="3129039" cy="2751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3361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622" y="260648"/>
            <a:ext cx="12169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Как хранить тюбинги летом</a:t>
            </a:r>
            <a:endParaRPr lang="ru-RU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2239" y="1484784"/>
            <a:ext cx="770485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Извлечь из санок весь мусор, чтобы не испортить ткань.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Тщательно высушить покрытие.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Вытащить камеру, ее лучше хранить отдельно, чтобы не повредить чехол для тюбинга.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Заклеить порезы клеем, заплаты нужно ставить изнутри.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Полностью выпустить воздух, сложить «ватрушку» в сумку. Это сэкономит место в квартире и защитит игрушку от возможных повреждений.</a:t>
            </a:r>
            <a:endParaRPr lang="ru-RU" sz="2400" b="0" i="0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111" y="1807750"/>
            <a:ext cx="3924648" cy="313971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26690" y="5755708"/>
            <a:ext cx="9265275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Помните, что все зимние развлечения это риск и снизить его можно, только выполняя правила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безопасности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1147320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Прямоугольник 1"/>
          <p:cNvSpPr>
            <a:spLocks noChangeArrowheads="1"/>
          </p:cNvSpPr>
          <p:nvPr/>
        </p:nvSpPr>
        <p:spPr bwMode="auto">
          <a:xfrm>
            <a:off x="188593" y="123874"/>
            <a:ext cx="10927282" cy="830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4792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4792">
              <a:solidFill>
                <a:schemeClr val="bg1"/>
              </a:solidFill>
            </a:endParaRPr>
          </a:p>
        </p:txBody>
      </p:sp>
      <p:pic>
        <p:nvPicPr>
          <p:cNvPr id="72706" name="Picture 2" descr="C:\Users\USER\Desktop\1483078186_skrinn-sluzhb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949" y="1083779"/>
            <a:ext cx="8770104" cy="56448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255" name="Прямоугольник 1"/>
          <p:cNvSpPr>
            <a:spLocks noChangeArrowheads="1"/>
          </p:cNvSpPr>
          <p:nvPr/>
        </p:nvSpPr>
        <p:spPr bwMode="auto">
          <a:xfrm>
            <a:off x="612279" y="256013"/>
            <a:ext cx="1092728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Номера экстренных служб </a:t>
            </a:r>
            <a:endParaRPr lang="ru-RU" altLang="ru-RU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80161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Объект 2"/>
          <p:cNvSpPr>
            <a:spLocks noGrp="1"/>
          </p:cNvSpPr>
          <p:nvPr>
            <p:ph idx="1"/>
          </p:nvPr>
        </p:nvSpPr>
        <p:spPr>
          <a:xfrm>
            <a:off x="191763" y="913111"/>
            <a:ext cx="11786250" cy="5798828"/>
          </a:xfrm>
        </p:spPr>
        <p:txBody>
          <a:bodyPr rtlCol="0">
            <a:normAutofit fontScale="25000" lnSpcReduction="20000"/>
          </a:bodyPr>
          <a:lstStyle/>
          <a:p>
            <a:pPr marL="135981" indent="0" algn="ctr" defTabSz="1087778" fontAlgn="ctr">
              <a:buNone/>
              <a:defRPr/>
            </a:pPr>
            <a:r>
              <a:rPr lang="ru-RU" sz="11181" b="1" dirty="0">
                <a:solidFill>
                  <a:srgbClr val="002060"/>
                </a:solidFill>
              </a:rPr>
              <a:t>ГОРОДСКОЙ ЭКСПЕРТНО-КОНСУЛЬТАТИВНЫЙ СОВЕТ</a:t>
            </a:r>
          </a:p>
          <a:p>
            <a:pPr marL="135981" indent="0" algn="ctr" defTabSz="1087778" fontAlgn="ctr">
              <a:buNone/>
              <a:defRPr/>
            </a:pPr>
            <a:r>
              <a:rPr lang="ru-RU" sz="11181" b="1" dirty="0">
                <a:solidFill>
                  <a:srgbClr val="002060"/>
                </a:solidFill>
              </a:rPr>
              <a:t>РОДИТЕЛЬСКОЙ ОБЩЕСТВЕННОСТИ </a:t>
            </a:r>
          </a:p>
          <a:p>
            <a:pPr marL="135981" indent="0" algn="ctr" defTabSz="1087778" fontAlgn="ctr">
              <a:buNone/>
              <a:defRPr/>
            </a:pPr>
            <a:r>
              <a:rPr lang="ru-RU" sz="11181" b="1" dirty="0">
                <a:solidFill>
                  <a:srgbClr val="002060"/>
                </a:solidFill>
              </a:rPr>
              <a:t>ПРИ ДЕПАРТАМЕНТЕ ОБРАЗОВАНИЯ И НАУКИ г. МОСКВЫ</a:t>
            </a:r>
          </a:p>
          <a:p>
            <a:pPr marL="135981" indent="0" algn="ctr" defTabSz="1087778" fontAlgn="ctr">
              <a:buNone/>
              <a:defRPr/>
            </a:pPr>
            <a:r>
              <a:rPr lang="en-US" sz="12778" dirty="0">
                <a:solidFill>
                  <a:srgbClr val="002060"/>
                </a:solidFill>
              </a:rPr>
              <a:t>www</a:t>
            </a:r>
            <a:r>
              <a:rPr lang="ru-RU" sz="12778" dirty="0">
                <a:solidFill>
                  <a:srgbClr val="002060"/>
                </a:solidFill>
              </a:rPr>
              <a:t>.</a:t>
            </a:r>
            <a:r>
              <a:rPr lang="en-US" sz="12778" dirty="0">
                <a:solidFill>
                  <a:srgbClr val="002060"/>
                </a:solidFill>
              </a:rPr>
              <a:t>roditel.educom.ru</a:t>
            </a:r>
            <a:endParaRPr lang="ru-RU" sz="12778" dirty="0">
              <a:solidFill>
                <a:srgbClr val="002060"/>
              </a:solidFill>
            </a:endParaRPr>
          </a:p>
          <a:p>
            <a:pPr marL="135981" indent="0" algn="ctr" defTabSz="1087778" fontAlgn="ctr">
              <a:buNone/>
              <a:defRPr/>
            </a:pPr>
            <a:endParaRPr lang="ru-RU" sz="9584" dirty="0">
              <a:solidFill>
                <a:srgbClr val="002060"/>
              </a:solidFill>
            </a:endParaRPr>
          </a:p>
          <a:p>
            <a:pPr marL="135981" indent="0" algn="ctr" defTabSz="1087778" fontAlgn="ctr">
              <a:buNone/>
              <a:defRPr/>
            </a:pPr>
            <a:r>
              <a:rPr lang="ru-RU" sz="11181" b="1" dirty="0">
                <a:solidFill>
                  <a:srgbClr val="002060"/>
                </a:solidFill>
              </a:rPr>
              <a:t>Председатель:  </a:t>
            </a:r>
            <a:r>
              <a:rPr lang="en-US" sz="11181" b="1" dirty="0">
                <a:solidFill>
                  <a:srgbClr val="002060"/>
                </a:solidFill>
              </a:rPr>
              <a:t>     </a:t>
            </a:r>
            <a:r>
              <a:rPr lang="ru-RU" sz="11181" b="1" dirty="0">
                <a:solidFill>
                  <a:srgbClr val="002060"/>
                </a:solidFill>
              </a:rPr>
              <a:t>Мясникова Людмила Александровна</a:t>
            </a:r>
          </a:p>
          <a:p>
            <a:pPr marL="135981" indent="0" algn="ctr" defTabSz="1087778" fontAlgn="ctr">
              <a:buNone/>
              <a:defRPr/>
            </a:pPr>
            <a:r>
              <a:rPr lang="ru-RU" sz="11181" dirty="0">
                <a:solidFill>
                  <a:srgbClr val="002060"/>
                </a:solidFill>
              </a:rPr>
              <a:t>myasnikovala@mos.ru     mjasnikowana@yandex.ru </a:t>
            </a:r>
          </a:p>
          <a:p>
            <a:pPr marL="135981" indent="0" algn="ctr" defTabSz="1087778" fontAlgn="ctr">
              <a:buNone/>
              <a:defRPr/>
            </a:pPr>
            <a:endParaRPr lang="en-US" sz="7188" dirty="0">
              <a:solidFill>
                <a:srgbClr val="002060"/>
              </a:solidFill>
            </a:endParaRPr>
          </a:p>
          <a:p>
            <a:pPr marL="135981" indent="0" algn="ctr" defTabSz="1087778" fontAlgn="ctr">
              <a:buNone/>
              <a:defRPr/>
            </a:pPr>
            <a:r>
              <a:rPr lang="ru-RU" sz="11181" b="1" dirty="0">
                <a:solidFill>
                  <a:srgbClr val="002060"/>
                </a:solidFill>
              </a:rPr>
              <a:t>Заместитель председателя: </a:t>
            </a:r>
            <a:r>
              <a:rPr lang="en-US" sz="11181" b="1" dirty="0">
                <a:solidFill>
                  <a:srgbClr val="002060"/>
                </a:solidFill>
              </a:rPr>
              <a:t>       </a:t>
            </a:r>
            <a:r>
              <a:rPr lang="ru-RU" sz="11181" b="1" dirty="0">
                <a:solidFill>
                  <a:srgbClr val="002060"/>
                </a:solidFill>
              </a:rPr>
              <a:t>Галузина Ольга Алексеевна</a:t>
            </a:r>
          </a:p>
          <a:p>
            <a:pPr marL="135981" indent="0" algn="ctr" defTabSz="1087778" fontAlgn="ctr">
              <a:buNone/>
              <a:defRPr/>
            </a:pPr>
            <a:r>
              <a:rPr lang="ru-RU" sz="11181" dirty="0">
                <a:solidFill>
                  <a:srgbClr val="002060"/>
                </a:solidFill>
              </a:rPr>
              <a:t>+7 (926) 595-42-32    </a:t>
            </a:r>
            <a:r>
              <a:rPr lang="en-US" sz="11181" dirty="0">
                <a:solidFill>
                  <a:srgbClr val="002060"/>
                </a:solidFill>
              </a:rPr>
              <a:t>GaluzinaOA@mail.ru GaluzinaOA@mos.ru</a:t>
            </a:r>
            <a:endParaRPr lang="ru-RU" sz="11181" dirty="0">
              <a:solidFill>
                <a:srgbClr val="002060"/>
              </a:solidFill>
            </a:endParaRPr>
          </a:p>
          <a:p>
            <a:pPr marL="135981" indent="0" algn="ctr" defTabSz="1087778" fontAlgn="ctr">
              <a:buNone/>
              <a:defRPr/>
            </a:pPr>
            <a:endParaRPr lang="en-US" sz="11181" dirty="0">
              <a:solidFill>
                <a:srgbClr val="002060"/>
              </a:solidFill>
            </a:endParaRPr>
          </a:p>
          <a:p>
            <a:pPr marL="135981" indent="0" algn="ctr" defTabSz="1087778" fontAlgn="ctr">
              <a:buNone/>
              <a:defRPr/>
            </a:pPr>
            <a:r>
              <a:rPr lang="ru-RU" sz="11181" b="1" dirty="0">
                <a:solidFill>
                  <a:srgbClr val="002060"/>
                </a:solidFill>
              </a:rPr>
              <a:t>Контакты для обращения:</a:t>
            </a:r>
          </a:p>
          <a:p>
            <a:pPr marL="135981" indent="0" algn="ctr" defTabSz="1087778" fontAlgn="ctr">
              <a:buNone/>
              <a:defRPr/>
            </a:pPr>
            <a:r>
              <a:rPr lang="ru-RU" sz="11181" b="1" dirty="0">
                <a:solidFill>
                  <a:srgbClr val="002060"/>
                </a:solidFill>
              </a:rPr>
              <a:t> </a:t>
            </a:r>
            <a:r>
              <a:rPr lang="en-US" sz="11181" dirty="0">
                <a:solidFill>
                  <a:srgbClr val="002060"/>
                </a:solidFill>
              </a:rPr>
              <a:t>+7 </a:t>
            </a:r>
            <a:r>
              <a:rPr lang="ru-RU" sz="11181" dirty="0">
                <a:solidFill>
                  <a:srgbClr val="002060"/>
                </a:solidFill>
              </a:rPr>
              <a:t>(963) 670 – 34 – 90     </a:t>
            </a:r>
            <a:r>
              <a:rPr lang="en-US" sz="11181" dirty="0">
                <a:solidFill>
                  <a:srgbClr val="002060"/>
                </a:solidFill>
              </a:rPr>
              <a:t>+7 </a:t>
            </a:r>
            <a:r>
              <a:rPr lang="ru-RU" sz="11181" dirty="0">
                <a:solidFill>
                  <a:srgbClr val="002060"/>
                </a:solidFill>
              </a:rPr>
              <a:t>(</a:t>
            </a:r>
            <a:r>
              <a:rPr lang="en-US" sz="11181" dirty="0">
                <a:solidFill>
                  <a:srgbClr val="002060"/>
                </a:solidFill>
              </a:rPr>
              <a:t>495</a:t>
            </a:r>
            <a:r>
              <a:rPr lang="ru-RU" sz="11181" dirty="0">
                <a:solidFill>
                  <a:srgbClr val="002060"/>
                </a:solidFill>
              </a:rPr>
              <a:t>) </a:t>
            </a:r>
            <a:r>
              <a:rPr lang="en-US" sz="11181" dirty="0">
                <a:solidFill>
                  <a:srgbClr val="002060"/>
                </a:solidFill>
              </a:rPr>
              <a:t>123</a:t>
            </a:r>
            <a:r>
              <a:rPr lang="ru-RU" sz="11181" dirty="0">
                <a:solidFill>
                  <a:srgbClr val="002060"/>
                </a:solidFill>
              </a:rPr>
              <a:t> – </a:t>
            </a:r>
            <a:r>
              <a:rPr lang="en-US" sz="11181" dirty="0">
                <a:solidFill>
                  <a:srgbClr val="002060"/>
                </a:solidFill>
              </a:rPr>
              <a:t>37</a:t>
            </a:r>
            <a:r>
              <a:rPr lang="ru-RU" sz="11181" dirty="0">
                <a:solidFill>
                  <a:srgbClr val="002060"/>
                </a:solidFill>
              </a:rPr>
              <a:t> – </a:t>
            </a:r>
            <a:r>
              <a:rPr lang="en-US" sz="11181" dirty="0">
                <a:solidFill>
                  <a:srgbClr val="002060"/>
                </a:solidFill>
              </a:rPr>
              <a:t>31</a:t>
            </a:r>
            <a:endParaRPr lang="ru-RU" sz="11181" dirty="0">
              <a:solidFill>
                <a:srgbClr val="002060"/>
              </a:solidFill>
            </a:endParaRPr>
          </a:p>
          <a:p>
            <a:pPr marL="135981" indent="0" algn="ctr" defTabSz="1087778" fontAlgn="ctr">
              <a:buNone/>
              <a:defRPr/>
            </a:pPr>
            <a:r>
              <a:rPr lang="en-US" sz="11181" dirty="0">
                <a:solidFill>
                  <a:srgbClr val="002060"/>
                </a:solidFill>
              </a:rPr>
              <a:t>nebudzavisim@mail.ru</a:t>
            </a:r>
            <a:endParaRPr lang="ru-RU" sz="11181" dirty="0">
              <a:solidFill>
                <a:srgbClr val="002060"/>
              </a:solidFill>
            </a:endParaRPr>
          </a:p>
          <a:p>
            <a:pPr marL="135981" indent="0" algn="ctr" defTabSz="1087778" fontAlgn="ctr">
              <a:buNone/>
              <a:defRPr/>
            </a:pPr>
            <a:r>
              <a:rPr lang="ru-RU" sz="9584" dirty="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0" y="31955"/>
            <a:ext cx="12172945" cy="900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039794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-30331" y="259301"/>
            <a:ext cx="12169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безопасного катания на тюбингах</a:t>
            </a:r>
            <a:endParaRPr lang="ru-RU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0231" y="1165972"/>
            <a:ext cx="835292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Тюбинг стремительно завоевывает популярность, легкие, удобные, яркие надувные санки привлекают любителей зимнего отдыха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такой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новинкой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жизнь любителей лыж и сноубордов стала более насыщенной, а малыши получили прекрасную игрушку, которая намного удобнее санок. На «ватрушках» с удовольствием катаются и дети, и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взрослые. </a:t>
            </a:r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корость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которую могут развивать надувные санки, очень велика. Экстрима добавляет и то, что тюбинг не оборудован тормозом, да и управлять им практически нереально. Чтобы избежать травм и прочих неприятностей рекомендуем придерживаться правил безопасного катания.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2515" y="6021288"/>
            <a:ext cx="95770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СОБЛЮДАЙТЕ  ПРАВИЛА БЕЗОПАСНОСТИ!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93" t="33200" r="14378" b="4851"/>
          <a:stretch/>
        </p:blipFill>
        <p:spPr>
          <a:xfrm>
            <a:off x="9037215" y="1772816"/>
            <a:ext cx="2624768" cy="31604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835006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-30331" y="259301"/>
            <a:ext cx="12169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тюбинг</a:t>
            </a:r>
            <a:endParaRPr lang="ru-RU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4247" y="1124744"/>
            <a:ext cx="7632848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Термин происходит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английского слова «труба» и означает катание на надувных санках по снегу или воде. Их еще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ласково называют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«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ватрушками», «бубликами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и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тобогганами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Тюбинг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отличное развлечение, как зимой, так и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летом. Специальное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покрытие уменьшает трение во время скольжения и задает огромную скорость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Плюсы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санок тюбинг: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камера смягчает удары при спуске;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ручки гарантируют безопасность;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тащить в гору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тюбинг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легче, чем железные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санки или 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снегокаты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;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детали крепятся нитками, а не клеем.</a:t>
            </a:r>
          </a:p>
          <a:p>
            <a:pPr algn="just"/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7135" y="1412776"/>
            <a:ext cx="3557241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6786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-30331" y="259301"/>
            <a:ext cx="12169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Опасность катания тюбингах</a:t>
            </a:r>
            <a:endParaRPr lang="ru-RU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2279" y="1172612"/>
            <a:ext cx="756084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Слишком большая скорость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спуска (до 100км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ч)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тормозов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Закручивается вокруг своей оси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Невозможно управлять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средством</a:t>
            </a:r>
            <a:endParaRPr lang="en-US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Чем выше скорость, тем больше сила удара при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столкновении</a:t>
            </a:r>
            <a:endParaRPr lang="en-US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горка высокая, а наездник – тяжелый, риск травмы увеличивается в несколько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</a:t>
            </a:r>
            <a:endParaRPr lang="en-US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Катание на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тюбинге может стать причиной серьёзных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травм (компрессионный перелом позвоночника, травмы головы, травмы конечностей и др.)</a:t>
            </a:r>
            <a:endParaRPr lang="ru-RU" sz="2400" b="0" i="0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55" r="13655" b="12575"/>
          <a:stretch/>
        </p:blipFill>
        <p:spPr>
          <a:xfrm>
            <a:off x="8389143" y="1412776"/>
            <a:ext cx="3145666" cy="293930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36" t="2750" r="10036" b="82550"/>
          <a:stretch/>
        </p:blipFill>
        <p:spPr>
          <a:xfrm>
            <a:off x="396255" y="5589240"/>
            <a:ext cx="8856984" cy="1092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5475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0231" y="1196752"/>
            <a:ext cx="792088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Проверяйте «ватрушку»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 каждым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использованием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Осмотрите трассу или горку, прежде чем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съезжать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Убедитесь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что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трассе нет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никаких препятствий, рытвин, камней, глыб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льда, пней, столбов электропередач, деревьев</a:t>
            </a:r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Рядом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 склоном не должно быть деревьев, ограждений столбов и других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препятствий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до 12 лет должны кататься только в шлеме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Катайтесь только на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специально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оборудованных трассах и горках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стойте спиной к склону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спуска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спуске резиновое кольцо нужно убирать внутрь тюбинга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Следите, чтобы на вашем пути не было других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катающихся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30331" y="259301"/>
            <a:ext cx="12169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безопасного катания на тюбингах</a:t>
            </a:r>
            <a:endParaRPr lang="ru-RU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99" b="4851"/>
          <a:stretch/>
        </p:blipFill>
        <p:spPr>
          <a:xfrm>
            <a:off x="8677175" y="1412776"/>
            <a:ext cx="2857748" cy="3859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6981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533" y="1052736"/>
            <a:ext cx="849694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в Интернете видео неправильного катания на тюбинге, проанализируйте ошибки!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задерживайтесь внизу склона после остановки и сразу отходите в сторону </a:t>
            </a:r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поднимайтесь обратно по склону, где катаются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люди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 спускайтесь «паровозиком», не связывайте тюбинги друг с 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другом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Опасно кататься на тюбингах в одной компании с владельцами железных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санок и 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снегокатов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кататься толпой на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тюбингах,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предназначенных для одного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человека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съезжать с обледенелых склонов и трамплинов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Катайтесь по очереди, соблюдайте дистанцию не менее 20 метров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Используйте тюбинги, подходящие по размеру</a:t>
            </a:r>
          </a:p>
          <a:p>
            <a:pPr algn="just"/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30331" y="259301"/>
            <a:ext cx="12169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безопасного катания на тюбингах</a:t>
            </a:r>
            <a:endParaRPr lang="ru-RU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00" r="66554" b="55250"/>
          <a:stretch/>
        </p:blipFill>
        <p:spPr>
          <a:xfrm>
            <a:off x="9037215" y="1916832"/>
            <a:ext cx="2768710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6557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-30331" y="259301"/>
            <a:ext cx="12169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безопасного катания на тюбингах</a:t>
            </a:r>
            <a:endParaRPr lang="ru-RU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4219" y="1002191"/>
            <a:ext cx="860496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Запрещено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привязывать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сноутюбы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 транспортным средствам: снегоходам,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автомобилям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Запрещается отпускать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спуска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ручки тюбинга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Запрещается кататься стоя, лежа или на коленях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Запрещается садиться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компанией в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тюбинги,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рассчитанные на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одного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Запрещается тормозить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ногами при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спуске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Съезжать взрослым вместе с детьми - опасно. Держа одной рукой ребенка, а другой ватрушку – взрослый может вылететь из нее, перевернуться и не суметь среагировать при внештатной ситуации. Больше всего увечий при падении получают дети. </a:t>
            </a:r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4219" y="5589240"/>
            <a:ext cx="9505056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Запомните, ребенок должен ехать в тюбинге подходящем по размеру и только один. Либо, приобретите в магазине двухместную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«ватрушку»!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3239" y="1772816"/>
            <a:ext cx="2596158" cy="2627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9866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260648"/>
            <a:ext cx="12169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Как правильно подобрать  тюбинг</a:t>
            </a:r>
            <a:endParaRPr lang="ru-RU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80231" y="1052736"/>
            <a:ext cx="849694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Учитывать рост того, кто будет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кататься. </a:t>
            </a:r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Покупать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с четырьмя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ручками.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Посадочное место выбирать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широкое.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окупать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тюбинги с молниями, которые закрывают отверстия для камеры. Шнуровка может развязаться, а липучка – забиться снегом.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 чехла должен быть прочным, самой лучшей считается ПВХ ткань.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Трос для перетаскивания тобоггана должен быть до 150 сантиметров, оптимальным считается крепление, которое позволяет менять веревку.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Учитывать плотность ткани. Если кататься планируют пару раз в неделю, подойдет материал малой плотности, если - ежедневно, стоит купить с большой. Любителям ледяных горок лучше приобрести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тюб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дном из пластика.</a:t>
            </a:r>
            <a:endParaRPr lang="ru-RU" sz="2400" b="0" i="0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7215" y="1556792"/>
            <a:ext cx="3009528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3769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0" y="265638"/>
            <a:ext cx="12169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Как правильно подобрать  тюбинг</a:t>
            </a:r>
            <a:endParaRPr lang="ru-RU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1969"/>
            <a:ext cx="12169775" cy="5946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23526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739</TotalTime>
  <Words>993</Words>
  <Application>Microsoft Office PowerPoint</Application>
  <PresentationFormat>Произвольный</PresentationFormat>
  <Paragraphs>95</Paragraphs>
  <Slides>13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Times New Roman</vt:lpstr>
      <vt:lpstr>Wingdings 2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111</cp:revision>
  <dcterms:created xsi:type="dcterms:W3CDTF">2017-06-20T12:12:29Z</dcterms:created>
  <dcterms:modified xsi:type="dcterms:W3CDTF">2021-01-14T13:39:39Z</dcterms:modified>
</cp:coreProperties>
</file>